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18" r:id="rId2"/>
    <p:sldId id="319" r:id="rId3"/>
    <p:sldId id="320" r:id="rId4"/>
  </p:sldIdLst>
  <p:sldSz cx="7556500" cy="10693400"/>
  <p:notesSz cx="7556500" cy="10693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830" y="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35842B-3EA8-41A2-B6C0-528F333C842F}" type="datetimeFigureOut">
              <a:rPr lang="es-CO" smtClean="0"/>
              <a:t>21/03/2024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336675"/>
            <a:ext cx="25495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55650" y="5146675"/>
            <a:ext cx="6045200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DD2EB4-71C6-4278-8D02-2720B278574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83974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B4B4B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B4B4B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B4B4B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9656926"/>
            <a:ext cx="7560309" cy="1035685"/>
          </a:xfrm>
          <a:custGeom>
            <a:avLst/>
            <a:gdLst/>
            <a:ahLst/>
            <a:cxnLst/>
            <a:rect l="l" t="t" r="r" b="b"/>
            <a:pathLst>
              <a:path w="7560309" h="1035684">
                <a:moveTo>
                  <a:pt x="0" y="1035072"/>
                </a:moveTo>
                <a:lnTo>
                  <a:pt x="7560000" y="1035072"/>
                </a:lnTo>
                <a:lnTo>
                  <a:pt x="7560000" y="0"/>
                </a:lnTo>
                <a:lnTo>
                  <a:pt x="0" y="0"/>
                </a:lnTo>
                <a:lnTo>
                  <a:pt x="0" y="1035072"/>
                </a:lnTo>
                <a:close/>
              </a:path>
            </a:pathLst>
          </a:custGeom>
          <a:solidFill>
            <a:srgbClr val="4B4B4B">
              <a:alpha val="6470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81125" y="1257321"/>
            <a:ext cx="2800599" cy="3790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0" i="0">
                <a:solidFill>
                  <a:srgbClr val="4B4B4B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ecertingenieria@gmail.com" TargetMode="External"/><Relationship Id="rId2" Type="http://schemas.openxmlformats.org/officeDocument/2006/relationships/hyperlink" Target="http://www.grupoempresarialgecert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gecertingenieria@gmail.com" TargetMode="External"/><Relationship Id="rId2" Type="http://schemas.openxmlformats.org/officeDocument/2006/relationships/hyperlink" Target="http://www.grupoempresarialgecert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gecertingenieria@gmail.com" TargetMode="External"/><Relationship Id="rId2" Type="http://schemas.openxmlformats.org/officeDocument/2006/relationships/hyperlink" Target="http://www.grupoempresarialgecert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02933" y="9726646"/>
            <a:ext cx="4004310" cy="8267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2595" marR="5080" indent="-430530">
              <a:lnSpc>
                <a:spcPct val="119400"/>
              </a:lnSpc>
              <a:spcBef>
                <a:spcPts val="100"/>
              </a:spcBef>
            </a:pPr>
            <a:r>
              <a:rPr sz="1100" spc="15" dirty="0">
                <a:solidFill>
                  <a:srgbClr val="FFFFFF"/>
                </a:solidFill>
                <a:latin typeface="Georgia"/>
                <a:cs typeface="Georgia"/>
              </a:rPr>
              <a:t>Dirección:Calle </a:t>
            </a:r>
            <a:r>
              <a:rPr sz="1100" spc="-50" dirty="0">
                <a:solidFill>
                  <a:srgbClr val="FFFFFF"/>
                </a:solidFill>
                <a:latin typeface="Georgia"/>
                <a:cs typeface="Georgia"/>
              </a:rPr>
              <a:t>12 </a:t>
            </a:r>
            <a:r>
              <a:rPr sz="1100" dirty="0">
                <a:solidFill>
                  <a:srgbClr val="FFFFFF"/>
                </a:solidFill>
                <a:latin typeface="Georgia"/>
                <a:cs typeface="Georgia"/>
              </a:rPr>
              <a:t>No. </a:t>
            </a:r>
            <a:r>
              <a:rPr sz="1100" spc="-5" dirty="0">
                <a:solidFill>
                  <a:srgbClr val="FFFFFF"/>
                </a:solidFill>
                <a:latin typeface="Georgia"/>
                <a:cs typeface="Georgia"/>
              </a:rPr>
              <a:t>4-21 </a:t>
            </a:r>
            <a:r>
              <a:rPr sz="1100" spc="15" dirty="0">
                <a:solidFill>
                  <a:srgbClr val="FFFFFF"/>
                </a:solidFill>
                <a:latin typeface="Georgia"/>
                <a:cs typeface="Georgia"/>
              </a:rPr>
              <a:t>barrio </a:t>
            </a:r>
            <a:r>
              <a:rPr sz="1100" spc="25" dirty="0">
                <a:solidFill>
                  <a:srgbClr val="FFFFFF"/>
                </a:solidFill>
                <a:latin typeface="Georgia"/>
                <a:cs typeface="Georgia"/>
              </a:rPr>
              <a:t>Novalito- Valledupar-César  </a:t>
            </a:r>
            <a:r>
              <a:rPr sz="1100" spc="10" dirty="0">
                <a:solidFill>
                  <a:srgbClr val="FFFFFF"/>
                </a:solidFill>
                <a:latin typeface="Georgia"/>
                <a:cs typeface="Georgia"/>
              </a:rPr>
              <a:t>Página </a:t>
            </a:r>
            <a:r>
              <a:rPr sz="1100" spc="20" dirty="0">
                <a:solidFill>
                  <a:srgbClr val="FFFFFF"/>
                </a:solidFill>
                <a:latin typeface="Georgia"/>
                <a:cs typeface="Georgia"/>
              </a:rPr>
              <a:t>web: </a:t>
            </a:r>
            <a:r>
              <a:rPr sz="1100" spc="30" dirty="0">
                <a:solidFill>
                  <a:srgbClr val="FFFFFF"/>
                </a:solidFill>
                <a:latin typeface="Georgia"/>
                <a:cs typeface="Georgia"/>
                <a:hlinkClick r:id="rId2"/>
              </a:rPr>
              <a:t>www.grupoempresarialgecert.com </a:t>
            </a:r>
            <a:r>
              <a:rPr sz="1100" spc="3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100" spc="40" dirty="0">
                <a:solidFill>
                  <a:srgbClr val="FFFFFF"/>
                </a:solidFill>
                <a:latin typeface="Georgia"/>
                <a:cs typeface="Georgia"/>
              </a:rPr>
              <a:t>Correo </a:t>
            </a:r>
            <a:r>
              <a:rPr sz="1100" spc="25" dirty="0">
                <a:solidFill>
                  <a:srgbClr val="FFFFFF"/>
                </a:solidFill>
                <a:latin typeface="Georgia"/>
                <a:cs typeface="Georgia"/>
              </a:rPr>
              <a:t>electrónico:</a:t>
            </a:r>
            <a:r>
              <a:rPr sz="1100" spc="1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100" spc="15" dirty="0">
                <a:solidFill>
                  <a:srgbClr val="FFFFFF"/>
                </a:solidFill>
                <a:latin typeface="Georgia"/>
                <a:cs typeface="Georgia"/>
                <a:hlinkClick r:id="rId3"/>
              </a:rPr>
              <a:t>gecertingenieria@gmail.com</a:t>
            </a:r>
            <a:endParaRPr sz="1100" dirty="0">
              <a:latin typeface="Georgia"/>
              <a:cs typeface="Georgia"/>
            </a:endParaRPr>
          </a:p>
          <a:p>
            <a:pPr marL="1280160">
              <a:lnSpc>
                <a:spcPct val="100000"/>
              </a:lnSpc>
              <a:spcBef>
                <a:spcPts val="254"/>
              </a:spcBef>
            </a:pPr>
            <a:r>
              <a:rPr sz="1100" spc="15" dirty="0">
                <a:solidFill>
                  <a:srgbClr val="FFFFFF"/>
                </a:solidFill>
                <a:latin typeface="Georgia"/>
                <a:cs typeface="Georgia"/>
              </a:rPr>
              <a:t>Teléfono: </a:t>
            </a:r>
            <a:r>
              <a:rPr sz="1100" spc="-10" dirty="0">
                <a:solidFill>
                  <a:srgbClr val="FFFFFF"/>
                </a:solidFill>
                <a:latin typeface="Georgia"/>
                <a:cs typeface="Georgia"/>
              </a:rPr>
              <a:t>3023765579,</a:t>
            </a:r>
            <a:endParaRPr sz="1100" dirty="0">
              <a:latin typeface="Georgia"/>
              <a:cs typeface="Georgi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5340350" cy="1420495"/>
          </a:xfrm>
          <a:custGeom>
            <a:avLst/>
            <a:gdLst/>
            <a:ahLst/>
            <a:cxnLst/>
            <a:rect l="l" t="t" r="r" b="b"/>
            <a:pathLst>
              <a:path w="5340350" h="1420495">
                <a:moveTo>
                  <a:pt x="0" y="1420123"/>
                </a:moveTo>
                <a:lnTo>
                  <a:pt x="0" y="0"/>
                </a:lnTo>
                <a:lnTo>
                  <a:pt x="5340195" y="0"/>
                </a:lnTo>
                <a:lnTo>
                  <a:pt x="0" y="1420123"/>
                </a:lnTo>
                <a:close/>
              </a:path>
            </a:pathLst>
          </a:custGeom>
          <a:solidFill>
            <a:srgbClr val="D7BC25">
              <a:alpha val="6470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804597" y="0"/>
            <a:ext cx="4755515" cy="612140"/>
          </a:xfrm>
          <a:custGeom>
            <a:avLst/>
            <a:gdLst/>
            <a:ahLst/>
            <a:cxnLst/>
            <a:rect l="l" t="t" r="r" b="b"/>
            <a:pathLst>
              <a:path w="4755515" h="612140">
                <a:moveTo>
                  <a:pt x="0" y="0"/>
                </a:moveTo>
                <a:lnTo>
                  <a:pt x="4755401" y="0"/>
                </a:lnTo>
                <a:lnTo>
                  <a:pt x="4755401" y="611564"/>
                </a:lnTo>
                <a:lnTo>
                  <a:pt x="0" y="0"/>
                </a:lnTo>
                <a:close/>
              </a:path>
            </a:pathLst>
          </a:custGeom>
          <a:solidFill>
            <a:srgbClr val="4B4B4B">
              <a:alpha val="6470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6DCF9935-99EE-4803-8D44-AFC0EA513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930" y="147808"/>
            <a:ext cx="7010400" cy="826769"/>
          </a:xfrm>
        </p:spPr>
        <p:txBody>
          <a:bodyPr>
            <a:noAutofit/>
          </a:bodyPr>
          <a:lstStyle/>
          <a:p>
            <a:pPr algn="ctr"/>
            <a:r>
              <a:rPr lang="es-CO" sz="4000" dirty="0">
                <a:solidFill>
                  <a:schemeClr val="bg1">
                    <a:lumMod val="50000"/>
                  </a:schemeClr>
                </a:solidFill>
                <a:latin typeface="Bodoni MT Black" pitchFamily="18" charset="0"/>
                <a:cs typeface="Symap" pitchFamily="2" charset="0"/>
              </a:rPr>
              <a:t>D-GE-01</a:t>
            </a:r>
            <a:br>
              <a:rPr lang="es-CO" sz="5000" dirty="0">
                <a:solidFill>
                  <a:schemeClr val="bg1">
                    <a:lumMod val="50000"/>
                  </a:schemeClr>
                </a:solidFill>
                <a:latin typeface="Bodoni MT Black" pitchFamily="18" charset="0"/>
                <a:cs typeface="Symap" pitchFamily="2" charset="0"/>
              </a:rPr>
            </a:br>
            <a:r>
              <a:rPr lang="es-CO" sz="3200" dirty="0">
                <a:solidFill>
                  <a:schemeClr val="bg1">
                    <a:lumMod val="50000"/>
                  </a:schemeClr>
                </a:solidFill>
                <a:latin typeface="Bodoni MT Black" pitchFamily="18" charset="0"/>
                <a:cs typeface="Symap" pitchFamily="2" charset="0"/>
              </a:rPr>
              <a:t>DECLARACIÓN ACTIVIDADES E IMPARCIALIDAD</a:t>
            </a:r>
            <a:br>
              <a:rPr lang="es-CO" sz="3200" dirty="0">
                <a:solidFill>
                  <a:schemeClr val="bg1">
                    <a:lumMod val="50000"/>
                  </a:schemeClr>
                </a:solidFill>
                <a:latin typeface="Bodoni MT Black" pitchFamily="18" charset="0"/>
                <a:cs typeface="Symap" pitchFamily="2" charset="0"/>
              </a:rPr>
            </a:br>
            <a:br>
              <a:rPr lang="es-CO" sz="3200" dirty="0">
                <a:solidFill>
                  <a:schemeClr val="bg1">
                    <a:lumMod val="50000"/>
                  </a:schemeClr>
                </a:solidFill>
                <a:latin typeface="Bodoni MT Black" pitchFamily="18" charset="0"/>
                <a:cs typeface="Symap" pitchFamily="2" charset="0"/>
              </a:rPr>
            </a:br>
            <a:br>
              <a:rPr lang="es-CO" sz="3200" dirty="0">
                <a:solidFill>
                  <a:schemeClr val="bg1">
                    <a:lumMod val="50000"/>
                  </a:schemeClr>
                </a:solidFill>
                <a:latin typeface="Bodoni MT Black" pitchFamily="18" charset="0"/>
                <a:cs typeface="Symap" pitchFamily="2" charset="0"/>
              </a:rPr>
            </a:br>
            <a:endParaRPr lang="es-CO" sz="3200" dirty="0">
              <a:solidFill>
                <a:schemeClr val="bg1">
                  <a:lumMod val="50000"/>
                </a:schemeClr>
              </a:solidFill>
              <a:latin typeface="Bodoni MT Black" pitchFamily="18" charset="0"/>
              <a:cs typeface="Symap" pitchFamily="2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611" y="1678363"/>
            <a:ext cx="6709039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600" b="1" dirty="0"/>
              <a:t>GECERT S.A.S </a:t>
            </a:r>
            <a:r>
              <a:rPr lang="es-CO" sz="1600" dirty="0"/>
              <a:t>es un Organismo Evaluador de la Conformidad de instalaciones eléctricas tipo A , constituido con el propósito de dar cumplimento a su objeto social, el cual se basa  en el desarrollo de las siguientes actividades: </a:t>
            </a:r>
          </a:p>
          <a:p>
            <a:pPr algn="just"/>
            <a:endParaRPr lang="es-CO" sz="1600" dirty="0"/>
          </a:p>
          <a:p>
            <a:pPr algn="just"/>
            <a:r>
              <a:rPr lang="es-CO" sz="1600" dirty="0"/>
              <a:t>1. Inspección de instalaciones eléctricas tipo RETIE Y RETILAP en los procesos de transformación, distribución, uso final, y alumbrado interior o exterior cuyo alcance se describe a continuación: </a:t>
            </a:r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</p:txBody>
      </p:sp>
      <p:graphicFrame>
        <p:nvGraphicFramePr>
          <p:cNvPr id="10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3149227"/>
              </p:ext>
            </p:extLst>
          </p:nvPr>
        </p:nvGraphicFramePr>
        <p:xfrm>
          <a:off x="677740" y="3517900"/>
          <a:ext cx="6267714" cy="5800808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6267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1372">
                <a:tc>
                  <a:txBody>
                    <a:bodyPr/>
                    <a:lstStyle/>
                    <a:p>
                      <a:r>
                        <a:rPr lang="es-CO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Inspección de instalaciones eléctricas de Transformación (subestaciones) de Energía Eléctrica en baja y media tensión.</a:t>
                      </a:r>
                      <a:endParaRPr lang="es-CO" sz="1400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r>
                        <a:rPr lang="es-CO" sz="1400" b="1" dirty="0"/>
                        <a:t>Inspección de instalaciones eléctricas de Transformación (subestaciones) de Energía Eléctrica en baja y media tensión. Asociadas a uso final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9042">
                <a:tc>
                  <a:txBody>
                    <a:bodyPr/>
                    <a:lstStyle/>
                    <a:p>
                      <a:r>
                        <a:rPr lang="es-CO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Inspección de instalaciones eléctricas para Distribución de energía eléctrica</a:t>
                      </a:r>
                      <a:endParaRPr lang="es-CO" sz="1400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372">
                <a:tc>
                  <a:txBody>
                    <a:bodyPr/>
                    <a:lstStyle/>
                    <a:p>
                      <a:r>
                        <a:rPr lang="es-CO" sz="1400" b="1" dirty="0"/>
                        <a:t>Inspección de instalaciones eléctricas para Distribución de energía eléctrica, asociadas a uso final. 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93702">
                <a:tc>
                  <a:txBody>
                    <a:bodyPr/>
                    <a:lstStyle/>
                    <a:p>
                      <a:r>
                        <a:rPr lang="es-CO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Inspección de Instalaciones Eléctricas para uso final de Energía Eléctrica</a:t>
                      </a:r>
                    </a:p>
                    <a:p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CLASIFICACIÓN:</a:t>
                      </a:r>
                    </a:p>
                    <a:p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Instalaciones Básicas</a:t>
                      </a:r>
                      <a:endParaRPr lang="es-CO" sz="1400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7679">
                <a:tc>
                  <a:txBody>
                    <a:bodyPr/>
                    <a:lstStyle/>
                    <a:p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CLASIFICACIÓN:</a:t>
                      </a:r>
                    </a:p>
                    <a:p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Instalaciones Especiales: 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Lugares con alta concentración de personas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Piscinas, fuentes e instalaciones similares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Ascensores, montacargas, escaleras y pasillos mecánicos, ascensores y elevadores para sillas de ruedas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Sistemas</a:t>
                      </a:r>
                      <a:r>
                        <a:rPr lang="es-CO" sz="14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contra incendio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s-CO" sz="14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Sistemas de alarma contra incendio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s-CO" sz="14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Sistemas de emergencia  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9164">
                <a:tc>
                  <a:txBody>
                    <a:bodyPr/>
                    <a:lstStyle/>
                    <a:p>
                      <a:r>
                        <a:rPr lang="es-ES" sz="1400" b="1" dirty="0"/>
                        <a:t>Inspección en instalaciones de iluminación interior, iluminación de emergencia. </a:t>
                      </a:r>
                    </a:p>
                    <a:p>
                      <a:endParaRPr lang="es-CO" sz="1100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277948750"/>
                  </a:ext>
                </a:extLst>
              </a:tr>
              <a:tr h="599164">
                <a:tc>
                  <a:txBody>
                    <a:bodyPr/>
                    <a:lstStyle/>
                    <a:p>
                      <a:r>
                        <a:rPr lang="es-CO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Inspección en instalaciones de alumbrado</a:t>
                      </a:r>
                      <a:r>
                        <a:rPr lang="es-CO" sz="1400" b="1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CO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exterior</a:t>
                      </a:r>
                      <a:r>
                        <a:rPr lang="es-CO" sz="1400" b="1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 público.</a:t>
                      </a:r>
                      <a:endParaRPr lang="es-CO" sz="1100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5924843" y="167643"/>
            <a:ext cx="1232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/>
              <a:t>Versión: 02</a:t>
            </a:r>
          </a:p>
        </p:txBody>
      </p:sp>
    </p:spTree>
    <p:extLst>
      <p:ext uri="{BB962C8B-B14F-4D97-AF65-F5344CB8AC3E}">
        <p14:creationId xmlns:p14="http://schemas.microsoft.com/office/powerpoint/2010/main" val="2070828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02933" y="9726646"/>
            <a:ext cx="4004310" cy="8267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2595" marR="5080" indent="-430530">
              <a:lnSpc>
                <a:spcPct val="119400"/>
              </a:lnSpc>
              <a:spcBef>
                <a:spcPts val="100"/>
              </a:spcBef>
            </a:pPr>
            <a:r>
              <a:rPr sz="1100" spc="15" dirty="0">
                <a:solidFill>
                  <a:srgbClr val="FFFFFF"/>
                </a:solidFill>
                <a:latin typeface="Georgia"/>
                <a:cs typeface="Georgia"/>
              </a:rPr>
              <a:t>Dirección:Calle </a:t>
            </a:r>
            <a:r>
              <a:rPr sz="1100" spc="-50" dirty="0">
                <a:solidFill>
                  <a:srgbClr val="FFFFFF"/>
                </a:solidFill>
                <a:latin typeface="Georgia"/>
                <a:cs typeface="Georgia"/>
              </a:rPr>
              <a:t>12 </a:t>
            </a:r>
            <a:r>
              <a:rPr sz="1100" dirty="0">
                <a:solidFill>
                  <a:srgbClr val="FFFFFF"/>
                </a:solidFill>
                <a:latin typeface="Georgia"/>
                <a:cs typeface="Georgia"/>
              </a:rPr>
              <a:t>No. </a:t>
            </a:r>
            <a:r>
              <a:rPr sz="1100" spc="-5" dirty="0">
                <a:solidFill>
                  <a:srgbClr val="FFFFFF"/>
                </a:solidFill>
                <a:latin typeface="Georgia"/>
                <a:cs typeface="Georgia"/>
              </a:rPr>
              <a:t>4-21 </a:t>
            </a:r>
            <a:r>
              <a:rPr sz="1100" spc="15" dirty="0">
                <a:solidFill>
                  <a:srgbClr val="FFFFFF"/>
                </a:solidFill>
                <a:latin typeface="Georgia"/>
                <a:cs typeface="Georgia"/>
              </a:rPr>
              <a:t>barrio </a:t>
            </a:r>
            <a:r>
              <a:rPr sz="1100" spc="25" dirty="0">
                <a:solidFill>
                  <a:srgbClr val="FFFFFF"/>
                </a:solidFill>
                <a:latin typeface="Georgia"/>
                <a:cs typeface="Georgia"/>
              </a:rPr>
              <a:t>Novalito- Valledupar-César  </a:t>
            </a:r>
            <a:r>
              <a:rPr sz="1100" spc="10" dirty="0">
                <a:solidFill>
                  <a:srgbClr val="FFFFFF"/>
                </a:solidFill>
                <a:latin typeface="Georgia"/>
                <a:cs typeface="Georgia"/>
              </a:rPr>
              <a:t>Página </a:t>
            </a:r>
            <a:r>
              <a:rPr sz="1100" spc="20" dirty="0">
                <a:solidFill>
                  <a:srgbClr val="FFFFFF"/>
                </a:solidFill>
                <a:latin typeface="Georgia"/>
                <a:cs typeface="Georgia"/>
              </a:rPr>
              <a:t>web: </a:t>
            </a:r>
            <a:r>
              <a:rPr sz="1100" spc="30" dirty="0">
                <a:solidFill>
                  <a:srgbClr val="FFFFFF"/>
                </a:solidFill>
                <a:latin typeface="Georgia"/>
                <a:cs typeface="Georgia"/>
                <a:hlinkClick r:id="rId2"/>
              </a:rPr>
              <a:t>www.grupoempresarialgecert.com </a:t>
            </a:r>
            <a:r>
              <a:rPr sz="1100" spc="3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100" spc="40" dirty="0">
                <a:solidFill>
                  <a:srgbClr val="FFFFFF"/>
                </a:solidFill>
                <a:latin typeface="Georgia"/>
                <a:cs typeface="Georgia"/>
              </a:rPr>
              <a:t>Correo </a:t>
            </a:r>
            <a:r>
              <a:rPr sz="1100" spc="25" dirty="0">
                <a:solidFill>
                  <a:srgbClr val="FFFFFF"/>
                </a:solidFill>
                <a:latin typeface="Georgia"/>
                <a:cs typeface="Georgia"/>
              </a:rPr>
              <a:t>electrónico:</a:t>
            </a:r>
            <a:r>
              <a:rPr sz="1100" spc="1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100" spc="15" dirty="0">
                <a:solidFill>
                  <a:srgbClr val="FFFFFF"/>
                </a:solidFill>
                <a:latin typeface="Georgia"/>
                <a:cs typeface="Georgia"/>
                <a:hlinkClick r:id="rId3"/>
              </a:rPr>
              <a:t>gecertingenieria@gmail.com</a:t>
            </a:r>
            <a:endParaRPr sz="1100">
              <a:latin typeface="Georgia"/>
              <a:cs typeface="Georgia"/>
            </a:endParaRPr>
          </a:p>
          <a:p>
            <a:pPr marL="1280160">
              <a:lnSpc>
                <a:spcPct val="100000"/>
              </a:lnSpc>
              <a:spcBef>
                <a:spcPts val="254"/>
              </a:spcBef>
            </a:pPr>
            <a:r>
              <a:rPr sz="1100" spc="15" dirty="0">
                <a:solidFill>
                  <a:srgbClr val="FFFFFF"/>
                </a:solidFill>
                <a:latin typeface="Georgia"/>
                <a:cs typeface="Georgia"/>
              </a:rPr>
              <a:t>Teléfono: </a:t>
            </a:r>
            <a:r>
              <a:rPr sz="1100" spc="-10" dirty="0">
                <a:solidFill>
                  <a:srgbClr val="FFFFFF"/>
                </a:solidFill>
                <a:latin typeface="Georgia"/>
                <a:cs typeface="Georgia"/>
              </a:rPr>
              <a:t>3023765579,</a:t>
            </a:r>
            <a:endParaRPr sz="1100">
              <a:latin typeface="Georgia"/>
              <a:cs typeface="Georgi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5340350" cy="1420495"/>
          </a:xfrm>
          <a:custGeom>
            <a:avLst/>
            <a:gdLst/>
            <a:ahLst/>
            <a:cxnLst/>
            <a:rect l="l" t="t" r="r" b="b"/>
            <a:pathLst>
              <a:path w="5340350" h="1420495">
                <a:moveTo>
                  <a:pt x="0" y="1420123"/>
                </a:moveTo>
                <a:lnTo>
                  <a:pt x="0" y="0"/>
                </a:lnTo>
                <a:lnTo>
                  <a:pt x="5340195" y="0"/>
                </a:lnTo>
                <a:lnTo>
                  <a:pt x="0" y="1420123"/>
                </a:lnTo>
                <a:close/>
              </a:path>
            </a:pathLst>
          </a:custGeom>
          <a:solidFill>
            <a:srgbClr val="D7BC25">
              <a:alpha val="6470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804597" y="0"/>
            <a:ext cx="4755515" cy="612140"/>
          </a:xfrm>
          <a:custGeom>
            <a:avLst/>
            <a:gdLst/>
            <a:ahLst/>
            <a:cxnLst/>
            <a:rect l="l" t="t" r="r" b="b"/>
            <a:pathLst>
              <a:path w="4755515" h="612140">
                <a:moveTo>
                  <a:pt x="0" y="0"/>
                </a:moveTo>
                <a:lnTo>
                  <a:pt x="4755401" y="0"/>
                </a:lnTo>
                <a:lnTo>
                  <a:pt x="4755401" y="611564"/>
                </a:lnTo>
                <a:lnTo>
                  <a:pt x="0" y="0"/>
                </a:lnTo>
                <a:close/>
              </a:path>
            </a:pathLst>
          </a:custGeom>
          <a:solidFill>
            <a:srgbClr val="4B4B4B">
              <a:alpha val="6470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6DCF9935-99EE-4803-8D44-AFC0EA513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050" y="0"/>
            <a:ext cx="7010400" cy="826769"/>
          </a:xfrm>
        </p:spPr>
        <p:txBody>
          <a:bodyPr>
            <a:noAutofit/>
          </a:bodyPr>
          <a:lstStyle/>
          <a:p>
            <a:pPr algn="ctr"/>
            <a:br>
              <a:rPr lang="es-CO" sz="5000" dirty="0">
                <a:solidFill>
                  <a:schemeClr val="bg1">
                    <a:lumMod val="50000"/>
                  </a:schemeClr>
                </a:solidFill>
                <a:latin typeface="Bodoni MT Black" pitchFamily="18" charset="0"/>
                <a:cs typeface="Symap" pitchFamily="2" charset="0"/>
              </a:rPr>
            </a:br>
            <a:endParaRPr lang="es-CO" sz="5000" dirty="0">
              <a:solidFill>
                <a:schemeClr val="bg1">
                  <a:lumMod val="50000"/>
                </a:schemeClr>
              </a:solidFill>
              <a:latin typeface="Bodoni MT Black" pitchFamily="18" charset="0"/>
              <a:cs typeface="Symap" pitchFamily="2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237628" y="710247"/>
            <a:ext cx="6994692" cy="91255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r>
              <a:rPr lang="es-CO" sz="1600" dirty="0"/>
              <a:t>Con base en lo anterior </a:t>
            </a:r>
            <a:r>
              <a:rPr lang="es-CO" sz="1600" b="1" dirty="0"/>
              <a:t>GECERT S.A.S </a:t>
            </a:r>
            <a:r>
              <a:rPr lang="es-CO" sz="1600" dirty="0"/>
              <a:t>reconoce la importancia de salvaguardar la imparcialidad, integridad e independencia en sus actividades y evitar conflictos de interés que afecten la autonomía en sus decisiones y juicios, por lo cual la organización y su personal se regirán por los lineamientos inherentes al cumplimiento de la NTC ISO IEC 17020:2012 alusivos a estos principios. De igual manera </a:t>
            </a:r>
            <a:r>
              <a:rPr lang="es-CO" sz="1600" b="1" dirty="0"/>
              <a:t>GECERT S.A.S </a:t>
            </a:r>
            <a:r>
              <a:rPr lang="es-CO" sz="1600" dirty="0"/>
              <a:t>declara que: </a:t>
            </a:r>
          </a:p>
          <a:p>
            <a:pPr algn="just"/>
            <a:r>
              <a:rPr lang="es-CO" sz="1600" dirty="0"/>
              <a:t>•El organismo de inspección se encuentra libre de cualquier presión comercial financiera o de otro tipo que pueda influir en sus juicios y actuaciones. </a:t>
            </a:r>
          </a:p>
          <a:p>
            <a:pPr algn="just"/>
            <a:r>
              <a:rPr lang="es-CO" sz="1600" dirty="0"/>
              <a:t>•</a:t>
            </a:r>
            <a:r>
              <a:rPr lang="es-CO" sz="1600" b="1" dirty="0"/>
              <a:t>GECERT S.A.S </a:t>
            </a:r>
            <a:r>
              <a:rPr lang="es-CO" sz="1600" dirty="0"/>
              <a:t>ni su personal pertenecen o intervienen en organizaciones de diseño, construcción, suministro, instalación, compra, posesión, utilización o mantenimiento de las instalaciones eléctricas inspeccionadas. </a:t>
            </a:r>
          </a:p>
          <a:p>
            <a:pPr algn="just"/>
            <a:r>
              <a:rPr lang="es-CO" sz="1600" dirty="0"/>
              <a:t>•No se ejerce propiedad, dirección, relación, compromisos contractuales, comerciales o de otro tipo en empresas u organizaciones interesadas en los resultados de inspección. </a:t>
            </a:r>
          </a:p>
          <a:p>
            <a:pPr algn="just"/>
            <a:r>
              <a:rPr lang="es-CO" sz="1600" dirty="0"/>
              <a:t>•Se han establecido directrices, mecanismos y métodos para identificar y controlar todo tipo de riesgos que puedan afectar la imparcialidad, integridad e independencia de la organización. </a:t>
            </a:r>
          </a:p>
          <a:p>
            <a:pPr algn="just"/>
            <a:r>
              <a:rPr lang="es-CO" sz="1600" dirty="0"/>
              <a:t>•Se controla cualquier evento o hecho que pueda interferir en la independencia de juicio de la organización y sus integrantes frente a las actividades y resultados de inspección. </a:t>
            </a:r>
          </a:p>
          <a:p>
            <a:pPr algn="just"/>
            <a:r>
              <a:rPr lang="es-CO" sz="1600" dirty="0"/>
              <a:t>•Las actividades realizadas por la organización no darán lugar a acciones discriminatorias o excluyentes. </a:t>
            </a:r>
          </a:p>
          <a:p>
            <a:pPr algn="just"/>
            <a:r>
              <a:rPr lang="es-CO" sz="1600" dirty="0"/>
              <a:t>•La información generada u obtenida como parte del desarrollo de las actividades organizacionales será tratada como información confidencial. </a:t>
            </a:r>
          </a:p>
          <a:p>
            <a:pPr algn="just"/>
            <a:endParaRPr lang="es-CO" sz="1600" dirty="0"/>
          </a:p>
          <a:p>
            <a:pPr algn="just"/>
            <a:endParaRPr lang="es-CO" sz="1600" dirty="0"/>
          </a:p>
          <a:p>
            <a:pPr algn="just"/>
            <a:r>
              <a:rPr lang="es-CO" sz="1600" dirty="0"/>
              <a:t>Por lo anterior </a:t>
            </a:r>
            <a:r>
              <a:rPr lang="es-CO" sz="1600" b="1" dirty="0"/>
              <a:t>GECERT S.A.S </a:t>
            </a:r>
            <a:r>
              <a:rPr lang="es-CO" sz="1600" dirty="0"/>
              <a:t>se compromete a cumplir y a asegurar la aplicación de lo establecido en el Código de ética y conducta en el cual se plasman los derechos, deberes y obligaciones del organismo de inspección y sus partes interesadas entre los cuales se destacan los siguientes: </a:t>
            </a:r>
          </a:p>
          <a:p>
            <a:pPr algn="just"/>
            <a:endParaRPr lang="es-CO" sz="1700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</p:txBody>
      </p:sp>
      <p:sp>
        <p:nvSpPr>
          <p:cNvPr id="8" name="CuadroTexto 7"/>
          <p:cNvSpPr txBox="1"/>
          <p:nvPr/>
        </p:nvSpPr>
        <p:spPr>
          <a:xfrm>
            <a:off x="5924843" y="167643"/>
            <a:ext cx="1232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/>
              <a:t>Versión: 01</a:t>
            </a:r>
          </a:p>
        </p:txBody>
      </p:sp>
    </p:spTree>
    <p:extLst>
      <p:ext uri="{BB962C8B-B14F-4D97-AF65-F5344CB8AC3E}">
        <p14:creationId xmlns:p14="http://schemas.microsoft.com/office/powerpoint/2010/main" val="1085827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02933" y="9726646"/>
            <a:ext cx="4004310" cy="8267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2595" marR="5080" indent="-430530">
              <a:lnSpc>
                <a:spcPct val="119400"/>
              </a:lnSpc>
              <a:spcBef>
                <a:spcPts val="100"/>
              </a:spcBef>
            </a:pPr>
            <a:r>
              <a:rPr sz="1100" spc="15" dirty="0">
                <a:solidFill>
                  <a:srgbClr val="FFFFFF"/>
                </a:solidFill>
                <a:latin typeface="Georgia"/>
                <a:cs typeface="Georgia"/>
              </a:rPr>
              <a:t>Dirección:Calle </a:t>
            </a:r>
            <a:r>
              <a:rPr sz="1100" spc="-50" dirty="0">
                <a:solidFill>
                  <a:srgbClr val="FFFFFF"/>
                </a:solidFill>
                <a:latin typeface="Georgia"/>
                <a:cs typeface="Georgia"/>
              </a:rPr>
              <a:t>12 </a:t>
            </a:r>
            <a:r>
              <a:rPr sz="1100" dirty="0">
                <a:solidFill>
                  <a:srgbClr val="FFFFFF"/>
                </a:solidFill>
                <a:latin typeface="Georgia"/>
                <a:cs typeface="Georgia"/>
              </a:rPr>
              <a:t>No. </a:t>
            </a:r>
            <a:r>
              <a:rPr sz="1100" spc="-5" dirty="0">
                <a:solidFill>
                  <a:srgbClr val="FFFFFF"/>
                </a:solidFill>
                <a:latin typeface="Georgia"/>
                <a:cs typeface="Georgia"/>
              </a:rPr>
              <a:t>4-21 </a:t>
            </a:r>
            <a:r>
              <a:rPr sz="1100" spc="15" dirty="0">
                <a:solidFill>
                  <a:srgbClr val="FFFFFF"/>
                </a:solidFill>
                <a:latin typeface="Georgia"/>
                <a:cs typeface="Georgia"/>
              </a:rPr>
              <a:t>barrio </a:t>
            </a:r>
            <a:r>
              <a:rPr sz="1100" spc="25" dirty="0">
                <a:solidFill>
                  <a:srgbClr val="FFFFFF"/>
                </a:solidFill>
                <a:latin typeface="Georgia"/>
                <a:cs typeface="Georgia"/>
              </a:rPr>
              <a:t>Novalito- Valledupar-César  </a:t>
            </a:r>
            <a:r>
              <a:rPr sz="1100" spc="10" dirty="0">
                <a:solidFill>
                  <a:srgbClr val="FFFFFF"/>
                </a:solidFill>
                <a:latin typeface="Georgia"/>
                <a:cs typeface="Georgia"/>
              </a:rPr>
              <a:t>Página </a:t>
            </a:r>
            <a:r>
              <a:rPr sz="1100" spc="20" dirty="0">
                <a:solidFill>
                  <a:srgbClr val="FFFFFF"/>
                </a:solidFill>
                <a:latin typeface="Georgia"/>
                <a:cs typeface="Georgia"/>
              </a:rPr>
              <a:t>web: </a:t>
            </a:r>
            <a:r>
              <a:rPr sz="1100" spc="30" dirty="0">
                <a:solidFill>
                  <a:srgbClr val="FFFFFF"/>
                </a:solidFill>
                <a:latin typeface="Georgia"/>
                <a:cs typeface="Georgia"/>
                <a:hlinkClick r:id="rId2"/>
              </a:rPr>
              <a:t>www.grupoempresarialgecert.com </a:t>
            </a:r>
            <a:r>
              <a:rPr sz="1100" spc="3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100" spc="40" dirty="0">
                <a:solidFill>
                  <a:srgbClr val="FFFFFF"/>
                </a:solidFill>
                <a:latin typeface="Georgia"/>
                <a:cs typeface="Georgia"/>
              </a:rPr>
              <a:t>Correo </a:t>
            </a:r>
            <a:r>
              <a:rPr sz="1100" spc="25" dirty="0">
                <a:solidFill>
                  <a:srgbClr val="FFFFFF"/>
                </a:solidFill>
                <a:latin typeface="Georgia"/>
                <a:cs typeface="Georgia"/>
              </a:rPr>
              <a:t>electrónico:</a:t>
            </a:r>
            <a:r>
              <a:rPr sz="1100" spc="1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100" spc="15" dirty="0">
                <a:solidFill>
                  <a:srgbClr val="FFFFFF"/>
                </a:solidFill>
                <a:latin typeface="Georgia"/>
                <a:cs typeface="Georgia"/>
                <a:hlinkClick r:id="rId3"/>
              </a:rPr>
              <a:t>gecertingenieria@gmail.com</a:t>
            </a:r>
            <a:endParaRPr sz="1100">
              <a:latin typeface="Georgia"/>
              <a:cs typeface="Georgia"/>
            </a:endParaRPr>
          </a:p>
          <a:p>
            <a:pPr marL="1280160">
              <a:lnSpc>
                <a:spcPct val="100000"/>
              </a:lnSpc>
              <a:spcBef>
                <a:spcPts val="254"/>
              </a:spcBef>
            </a:pPr>
            <a:r>
              <a:rPr sz="1100" spc="15" dirty="0">
                <a:solidFill>
                  <a:srgbClr val="FFFFFF"/>
                </a:solidFill>
                <a:latin typeface="Georgia"/>
                <a:cs typeface="Georgia"/>
              </a:rPr>
              <a:t>Teléfono: </a:t>
            </a:r>
            <a:r>
              <a:rPr sz="1100" spc="-10" dirty="0">
                <a:solidFill>
                  <a:srgbClr val="FFFFFF"/>
                </a:solidFill>
                <a:latin typeface="Georgia"/>
                <a:cs typeface="Georgia"/>
              </a:rPr>
              <a:t>3023765579,</a:t>
            </a:r>
            <a:endParaRPr sz="1100">
              <a:latin typeface="Georgia"/>
              <a:cs typeface="Georgi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5340350" cy="1420495"/>
          </a:xfrm>
          <a:custGeom>
            <a:avLst/>
            <a:gdLst/>
            <a:ahLst/>
            <a:cxnLst/>
            <a:rect l="l" t="t" r="r" b="b"/>
            <a:pathLst>
              <a:path w="5340350" h="1420495">
                <a:moveTo>
                  <a:pt x="0" y="1420123"/>
                </a:moveTo>
                <a:lnTo>
                  <a:pt x="0" y="0"/>
                </a:lnTo>
                <a:lnTo>
                  <a:pt x="5340195" y="0"/>
                </a:lnTo>
                <a:lnTo>
                  <a:pt x="0" y="1420123"/>
                </a:lnTo>
                <a:close/>
              </a:path>
            </a:pathLst>
          </a:custGeom>
          <a:solidFill>
            <a:srgbClr val="D7BC25">
              <a:alpha val="6470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804597" y="0"/>
            <a:ext cx="4755515" cy="612140"/>
          </a:xfrm>
          <a:custGeom>
            <a:avLst/>
            <a:gdLst/>
            <a:ahLst/>
            <a:cxnLst/>
            <a:rect l="l" t="t" r="r" b="b"/>
            <a:pathLst>
              <a:path w="4755515" h="612140">
                <a:moveTo>
                  <a:pt x="0" y="0"/>
                </a:moveTo>
                <a:lnTo>
                  <a:pt x="4755401" y="0"/>
                </a:lnTo>
                <a:lnTo>
                  <a:pt x="4755401" y="611564"/>
                </a:lnTo>
                <a:lnTo>
                  <a:pt x="0" y="0"/>
                </a:lnTo>
                <a:close/>
              </a:path>
            </a:pathLst>
          </a:custGeom>
          <a:solidFill>
            <a:srgbClr val="4B4B4B">
              <a:alpha val="6470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6DCF9935-99EE-4803-8D44-AFC0EA513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050" y="0"/>
            <a:ext cx="7010400" cy="826769"/>
          </a:xfrm>
        </p:spPr>
        <p:txBody>
          <a:bodyPr>
            <a:noAutofit/>
          </a:bodyPr>
          <a:lstStyle/>
          <a:p>
            <a:pPr algn="ctr"/>
            <a:br>
              <a:rPr lang="es-CO" sz="5000" dirty="0">
                <a:solidFill>
                  <a:schemeClr val="bg1">
                    <a:lumMod val="50000"/>
                  </a:schemeClr>
                </a:solidFill>
                <a:latin typeface="Bodoni MT Black" pitchFamily="18" charset="0"/>
                <a:cs typeface="Symap" pitchFamily="2" charset="0"/>
              </a:rPr>
            </a:br>
            <a:endParaRPr lang="es-CO" sz="5000" dirty="0">
              <a:solidFill>
                <a:schemeClr val="bg1">
                  <a:lumMod val="50000"/>
                </a:schemeClr>
              </a:solidFill>
              <a:latin typeface="Bodoni MT Black" pitchFamily="18" charset="0"/>
              <a:cs typeface="Symap" pitchFamily="2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237628" y="710247"/>
            <a:ext cx="6994692" cy="10710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CO" dirty="0"/>
          </a:p>
          <a:p>
            <a:endParaRPr lang="es-CO" dirty="0"/>
          </a:p>
          <a:p>
            <a:r>
              <a:rPr lang="es-CO" dirty="0"/>
              <a:t>• No ceder ante presiones por parte de clientes, organizaciones o entes interesados en los resultados de inspección a cambio de tratamientos favorables. </a:t>
            </a:r>
          </a:p>
          <a:p>
            <a:r>
              <a:rPr lang="es-CO" dirty="0"/>
              <a:t>•Abstenerse de recibir o solicitar cualquier tipo de beneficio económico, financiero, comercial o de otro tipo, que pueda suponer algún conflicto de interés. </a:t>
            </a:r>
          </a:p>
          <a:p>
            <a:r>
              <a:rPr lang="es-CO" dirty="0"/>
              <a:t>•Abstenerse de participar en organizaciones de diseño, construcción, suministro, instalación, compra, posesión, utilización o mantenimiento de las instalaciones eléctricas inspeccionadas </a:t>
            </a:r>
          </a:p>
          <a:p>
            <a:r>
              <a:rPr lang="es-CO" dirty="0"/>
              <a:t>•Abstenerse de emitir recomendaciones alusivas al diseño, construcción, interventoría, mantenimiento u otro evento relacionado con las instalaciones eléctricas inspeccionadas, durante el desarrollo de las actividades de capacitación ofrecidas por GECERT S.A.S </a:t>
            </a:r>
          </a:p>
          <a:p>
            <a:r>
              <a:rPr lang="es-CO" dirty="0"/>
              <a:t>•Abstenerse de divulgar información confidencial de la que se tenga conocimiento en el ejercicio de las funciones y responsabilidades de cada cargo. </a:t>
            </a:r>
          </a:p>
          <a:p>
            <a:r>
              <a:rPr lang="es-CO" dirty="0"/>
              <a:t>•Abstenerse de realizar actividades ilícitas o deshonestas que pongan en riesgo la credibilidad e imagen del organismo de inspección y que afecte directa o indirectamente a los usuarios de los servicios prestados por GECERT S.A.S. </a:t>
            </a:r>
          </a:p>
          <a:p>
            <a:endParaRPr lang="es-CO" sz="1700" dirty="0"/>
          </a:p>
          <a:p>
            <a:endParaRPr lang="es-CO" sz="1700" dirty="0"/>
          </a:p>
          <a:p>
            <a:pPr algn="just"/>
            <a:r>
              <a:rPr lang="es-CO" sz="1700" dirty="0"/>
              <a:t>Atentamente, </a:t>
            </a:r>
          </a:p>
          <a:p>
            <a:pPr algn="just"/>
            <a:endParaRPr lang="es-CO" sz="1700" dirty="0"/>
          </a:p>
          <a:p>
            <a:pPr algn="just"/>
            <a:endParaRPr lang="es-CO" sz="1700" dirty="0"/>
          </a:p>
          <a:p>
            <a:pPr algn="just"/>
            <a:endParaRPr lang="es-CO" sz="1700" dirty="0"/>
          </a:p>
          <a:p>
            <a:pPr algn="just"/>
            <a:endParaRPr lang="es-CO" sz="1700" dirty="0"/>
          </a:p>
          <a:p>
            <a:pPr algn="just"/>
            <a:endParaRPr lang="es-CO" sz="1700" dirty="0"/>
          </a:p>
          <a:p>
            <a:pPr algn="just"/>
            <a:endParaRPr lang="es-CO" sz="1700" dirty="0"/>
          </a:p>
          <a:p>
            <a:pPr algn="just"/>
            <a:r>
              <a:rPr lang="es-CO" sz="1700" dirty="0"/>
              <a:t>María Cecilia </a:t>
            </a:r>
            <a:r>
              <a:rPr lang="es-CO" sz="1700" dirty="0" err="1"/>
              <a:t>Zubiria</a:t>
            </a:r>
            <a:r>
              <a:rPr lang="es-CO" sz="1700" dirty="0"/>
              <a:t> Daza </a:t>
            </a:r>
          </a:p>
          <a:p>
            <a:pPr algn="just"/>
            <a:r>
              <a:rPr lang="es-CO" sz="1700" b="1" dirty="0"/>
              <a:t>Representante Legal. </a:t>
            </a:r>
          </a:p>
          <a:p>
            <a:pPr algn="just"/>
            <a:endParaRPr lang="es-CO" sz="1700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35" y="7636351"/>
            <a:ext cx="3274698" cy="834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uadroTexto 7"/>
          <p:cNvSpPr txBox="1"/>
          <p:nvPr/>
        </p:nvSpPr>
        <p:spPr>
          <a:xfrm>
            <a:off x="5924843" y="167643"/>
            <a:ext cx="1232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/>
              <a:t>Versión: 01</a:t>
            </a:r>
          </a:p>
        </p:txBody>
      </p:sp>
    </p:spTree>
    <p:extLst>
      <p:ext uri="{BB962C8B-B14F-4D97-AF65-F5344CB8AC3E}">
        <p14:creationId xmlns:p14="http://schemas.microsoft.com/office/powerpoint/2010/main" val="795044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rquesina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6420</TotalTime>
  <Words>844</Words>
  <Application>Microsoft Office PowerPoint</Application>
  <PresentationFormat>Personalizado</PresentationFormat>
  <Paragraphs>85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Arial Narrow</vt:lpstr>
      <vt:lpstr>Bodoni MT Black</vt:lpstr>
      <vt:lpstr>Calibri</vt:lpstr>
      <vt:lpstr>Georgia</vt:lpstr>
      <vt:lpstr>Office Theme</vt:lpstr>
      <vt:lpstr>D-GE-01 DECLARACIÓN ACTIVIDADES E IMPARCIALIDAD   </vt:lpstr>
      <vt:lpstr>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Grey Formal School Letterhead</dc:title>
  <dc:creator>monica espinosa</dc:creator>
  <cp:keywords>DAC2pdXy1c8</cp:keywords>
  <cp:lastModifiedBy>monica espinosa</cp:lastModifiedBy>
  <cp:revision>113</cp:revision>
  <dcterms:created xsi:type="dcterms:W3CDTF">2018-05-22T22:56:24Z</dcterms:created>
  <dcterms:modified xsi:type="dcterms:W3CDTF">2024-03-21T05:46:32Z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2018-05-22T00:00:00Z</vt:filetime>
  </property>
  <property fmtid="{D5CDD505-2E9C-101B-9397-08002B2CF9AE}" pid="3" name="Creator">
    <vt:lpwstr>Canva</vt:lpwstr>
  </property>
  <property fmtid="{D5CDD505-2E9C-101B-9397-08002B2CF9AE}" pid="4" name="LastSaved">
    <vt:filetime>2018-05-22T00:00:00Z</vt:filetime>
  </property>
</Properties>
</file>